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76" r:id="rId4"/>
    <p:sldId id="281" r:id="rId5"/>
    <p:sldId id="294" r:id="rId6"/>
    <p:sldId id="282" r:id="rId7"/>
    <p:sldId id="286" r:id="rId8"/>
    <p:sldId id="287" r:id="rId9"/>
    <p:sldId id="288" r:id="rId10"/>
    <p:sldId id="289" r:id="rId11"/>
    <p:sldId id="296" r:id="rId12"/>
    <p:sldId id="290" r:id="rId13"/>
    <p:sldId id="291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43" autoAdjust="0"/>
  </p:normalViewPr>
  <p:slideViewPr>
    <p:cSldViewPr>
      <p:cViewPr>
        <p:scale>
          <a:sx n="70" d="100"/>
          <a:sy n="70" d="100"/>
        </p:scale>
        <p:origin x="-2515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7592-B37D-4A7B-92D2-7F0A7EB4C5C1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85CE7-35A6-458B-9242-C348FC5321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134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47F5-6EFA-4EC4-B6C6-B391083C0A4E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586-D0AE-4714-9600-B5596362A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01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 cstate="print"/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3717032"/>
            <a:ext cx="9144000" cy="504056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Место проведения</a:t>
            </a:r>
            <a:endParaRPr lang="ru-RU" dirty="0"/>
          </a:p>
        </p:txBody>
      </p:sp>
      <p:pic>
        <p:nvPicPr>
          <p:cNvPr id="3077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2443908" cy="144016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 userDrawn="1"/>
        </p:nvCxnSpPr>
        <p:spPr>
          <a:xfrm>
            <a:off x="2915816" y="2276872"/>
            <a:ext cx="0" cy="108012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 cstate="print"/>
          <a:srcRect r="32306" b="17040"/>
          <a:stretch>
            <a:fillRect/>
          </a:stretch>
        </p:blipFill>
        <p:spPr bwMode="auto">
          <a:xfrm>
            <a:off x="5220072" y="2780928"/>
            <a:ext cx="3923928" cy="4077072"/>
          </a:xfrm>
          <a:prstGeom prst="rect">
            <a:avLst/>
          </a:prstGeom>
          <a:noFill/>
        </p:spPr>
      </p:pic>
      <p:sp>
        <p:nvSpPr>
          <p:cNvPr id="25" name="Дата 3"/>
          <p:cNvSpPr>
            <a:spLocks noGrp="1"/>
          </p:cNvSpPr>
          <p:nvPr>
            <p:ph type="dt" sz="half" idx="2"/>
          </p:nvPr>
        </p:nvSpPr>
        <p:spPr>
          <a:xfrm>
            <a:off x="467544" y="3789040"/>
            <a:ext cx="1584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F239E58-EE24-4863-BED4-D747BEE77A1B}" type="datetime1">
              <a:rPr lang="ru-RU" smtClean="0"/>
              <a:pPr/>
              <a:t>07.12.2021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24136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E487C9F-BD98-468E-AB74-D4582B3B478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</p:spPr>
      </p:pic>
      <p:pic>
        <p:nvPicPr>
          <p:cNvPr id="2054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0"/>
            <a:ext cx="1259632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96144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857E44E-A0FB-42A2-970A-D94DDDB3543D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 cstate="print"/>
          <a:srcRect l="3352" r="5582"/>
          <a:stretch>
            <a:fillRect/>
          </a:stretch>
        </p:blipFill>
        <p:spPr bwMode="auto">
          <a:xfrm>
            <a:off x="0" y="0"/>
            <a:ext cx="8819456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300192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6012160" y="5445224"/>
            <a:ext cx="313184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6176" y="5445224"/>
            <a:ext cx="298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443908" cy="1440160"/>
          </a:xfrm>
          <a:prstGeom prst="rect">
            <a:avLst/>
          </a:prstGeom>
          <a:noFill/>
        </p:spPr>
      </p:pic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выступившем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сотруднике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48264" y="6093296"/>
            <a:ext cx="1368152" cy="432048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285E7-9AC7-4C9A-9CB5-201A5A7BCBBD}" type="datetime1">
              <a:rPr lang="ru-RU" smtClean="0"/>
              <a:pPr/>
              <a:t>07.12.2021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504" y="630932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8F53-F674-4B99-BFCB-5174CDC942CC}" type="datetime1">
              <a:rPr lang="ru-RU" smtClean="0"/>
              <a:pPr/>
              <a:t>07.12.2021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fasie.ru/press/fund/fond-esp/?sphrase_id=44616%2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ofd.nalog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победителей программы «Старт»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18457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2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«Календарный план» заполняется на текущий год работы</a:t>
            </a:r>
          </a:p>
          <a:p>
            <a:pPr marL="45720" indent="0">
              <a:buNone/>
            </a:pPr>
            <a:endParaRPr lang="ru-RU" sz="22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описать работы (НИОКР), раскрывающие тему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 (Старт-1 или 2) (Например, исследование, разработка, тестирование, испытания, анализ, доработка и т.д.)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этап 3-4 предложения.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предусмотрены в смете работы сторонних организаций или соисполнителей, их работы необходимо указать в КП в тех же формулировках, как в смете (скопировать и вставить).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 этапах не должны повторяться.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Коммерциализация, внедрение, партии, сертификация, подача и оформление ИС, оформление отчетов, закупка, сайт, конференции и пр. из средств гранта не оплачивается и не должно быть в календарном плане.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которые уже выполнены с даты подачи заявки не нужно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писать. Должны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работы, которые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выполняться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средства гранта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Нумерации не должно быть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«Таблица МИП» </a:t>
            </a:r>
          </a:p>
          <a:p>
            <a:pPr marL="38862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развития предприятия (МИП-Малое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Предприятие). Необходимо заполнить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доступные для заполнения поля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Поля заполняются на каждый год,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нарастающим итогом.</a:t>
            </a:r>
          </a:p>
          <a:p>
            <a:pPr marL="45720" indent="0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83757" y="260648"/>
            <a:ext cx="225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Календарный план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9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98668" cy="56166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Старт-2</a:t>
            </a:r>
          </a:p>
          <a:p>
            <a:pPr marL="45720" indent="0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«Инвесторы»:</a:t>
            </a:r>
          </a:p>
          <a:p>
            <a:pPr marL="45720" indent="0" algn="just">
              <a:buNone/>
            </a:pPr>
            <a:endParaRPr lang="ru-RU" sz="20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аполнить данные об инвесторе:</a:t>
            </a:r>
          </a:p>
          <a:p>
            <a:pPr marL="4572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наименование, № и дата договора, сумма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полученная предприятием на момент заключения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согласования договора инвестор должен перечислить первый транш (см. положение)</a:t>
            </a:r>
          </a:p>
          <a:p>
            <a:pPr marL="38862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Прикрепить  скан-копию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с инвестором, календарный план и смету расходов внебюджетных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средств.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*календарный план на средства гранта и на средства инвестора-это два разных календарных плана, работы </a:t>
            </a: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повторяться</a:t>
            </a:r>
          </a:p>
          <a:p>
            <a:pPr marL="38862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Прикрепить документ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подтверждающий получение инвестиционных средств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–платежное поручение и выписка с банковского счета о перечислении средств от инвестора.</a:t>
            </a:r>
          </a:p>
          <a:p>
            <a:pPr marL="45720" indent="0"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81486" y="260648"/>
            <a:ext cx="1256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algn="ctr"/>
            <a:r>
              <a:rPr lang="ru-RU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СТАРТ- 2 </a:t>
            </a:r>
            <a:endParaRPr lang="ru-RU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256584"/>
          </a:xfrm>
        </p:spPr>
        <p:txBody>
          <a:bodyPr>
            <a:noAutofit/>
          </a:bodyPr>
          <a:lstStyle/>
          <a:p>
            <a:pPr marL="560070" indent="-514350" algn="just">
              <a:buAutoNum type="arabicPeriod"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в системе 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0070" indent="-514350" algn="just">
              <a:buAutoNum type="arabicPeriod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кнопку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«подать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560070" indent="-514350" algn="just">
              <a:buAutoNum type="arabicPeriod"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договора проходит удаленно (до 7 рабочих дней)</a:t>
            </a:r>
          </a:p>
          <a:p>
            <a:pPr marL="560070" indent="-514350" algn="just">
              <a:buAutoNum type="arabicPeriod"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замечаний со стороны Фонда победитель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обязуется устранить замечания и отправить договор на повторное согласование     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3-дневный срок. </a:t>
            </a: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срок согласования не должен превышать:</a:t>
            </a: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календарных дней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даты размещения итогов конкурса в случае, если победителем конкурса является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лицо;</a:t>
            </a: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календарных дней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даты размещения итогов конкурса в случае, если победителем конкурса является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лицо. </a:t>
            </a:r>
          </a:p>
          <a:p>
            <a:pPr marL="560070" indent="-514350" algn="just">
              <a:buAutoNum type="arabicPeriod"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 нарушения сроков Фонд вправе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победителю конкурса в заключении договора гранта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подписания договора необходима ЭЦП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http://fasie.ru/press/fund/fond-esp/?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sphrase_id=44616%20</a:t>
            </a: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0070" indent="-514350" algn="just">
              <a:buAutoNum type="arabicPeriod"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70473" y="260648"/>
            <a:ext cx="3015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договора</a:t>
            </a: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0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002" y="980728"/>
            <a:ext cx="8634485" cy="58772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технических проблем просим обращаться в службу технической поддержки: 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support@fasie.ru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тел.: +7 (495) 231-19-06 доб. 196.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по программе «СТАРТ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округ (только Москва и МО)</a:t>
            </a:r>
          </a:p>
          <a:p>
            <a:pPr marL="4572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Прохоренкова Анастасия Сергеевна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495) 231-19-06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доб.138 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prokhorenkova@fasie.ru</a:t>
            </a:r>
          </a:p>
          <a:p>
            <a:pPr marL="45720" indent="0">
              <a:buNone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(все, кроме Москвы и МО) и Северо-западный федеральные округа</a:t>
            </a:r>
          </a:p>
          <a:p>
            <a:pPr marL="45720" indent="0">
              <a:buNone/>
            </a:pP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Зюбин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Илья Игоревич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231-19-06 доб.116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zyubin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@fasie.ru </a:t>
            </a:r>
          </a:p>
          <a:p>
            <a:pPr marL="45720" indent="0">
              <a:buNone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Приволжский и Северо-Кавказский  федеральные округа</a:t>
            </a:r>
          </a:p>
          <a:p>
            <a:pPr marL="4572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Гриневский Дмитрий Анатольевич       </a:t>
            </a:r>
          </a:p>
          <a:p>
            <a:pPr marL="4572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</a:t>
            </a:r>
            <a:r>
              <a:rPr lang="ru-RU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231-19-06 </a:t>
            </a:r>
            <a:r>
              <a:rPr lang="ru-RU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доб.175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grinevsky@fasie.ru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Южный, </a:t>
            </a:r>
            <a:r>
              <a:rPr lang="ru-RU" sz="1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Сибирский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Уральский и Дальневосточный федеральные округа</a:t>
            </a:r>
          </a:p>
          <a:p>
            <a:pPr marL="4572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Точилина Наталья Андреевна</a:t>
            </a:r>
          </a:p>
          <a:p>
            <a:pPr marL="4572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231-19-06 доб.163                  tochilina@fasie.ru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74901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7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Физическое лицо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6048672"/>
          </a:xfrm>
        </p:spPr>
        <p:txBody>
          <a:bodyPr>
            <a:normAutofit fontScale="40000" lnSpcReduction="20000"/>
          </a:bodyPr>
          <a:lstStyle/>
          <a:p>
            <a:endParaRPr lang="ru-RU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заявка была подана от </a:t>
            </a:r>
            <a:r>
              <a:rPr lang="ru-RU" sz="4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ЛИЦА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протоколе ФИО!)</a:t>
            </a:r>
            <a:endParaRPr lang="ru-RU" sz="40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 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победители конкурса должны в срок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30-и календарных дней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даты утверждения результатов конкурса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 юридическое лицо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соответствующее критериям отнесения к субъектам малого предпринимательства в соответствии с Федеральным законом от 24.07.2007 г. № 209-ФЗ «О развитии малого и среднего предпринимательства в Российской Федерации», с которым заключается договор гранта. Созданное предприятие должно удовлетворять требованиям п. 3.1 Положения, а также следующим требованиям: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физические лица (руководитель и/или другие члены проектной команды), подавшие на конкурс заявку, утвержденную к финансированию, должны иметь суммарную долю в уставном капитале предприятия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51%;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лицо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подавшее на конкурс заявку, утвержденную к финансированию,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являться руководителем предприятия.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с даты регистрации предприятия в Фонд должны быть представлены следующие документы: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выписка из Единого государственного реестра юридических лиц, выданная ФНС России;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документ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направить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номера заявки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электронную почту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prokhorenkova@fasie.ru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руководителю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программы «Старт»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Прохоренковой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Анастасии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Сергеевне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заявка была подана от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ЮРИДИЧЕСКОГО ЛИЦА (в </a:t>
            </a:r>
            <a:r>
              <a:rPr lang="ru-RU" sz="4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протоколе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ООО)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сразу оформлять договор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(договор должен быть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 в срок не более 30-и календарных дней с даты утверждения результатов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конкурса)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02319"/>
            <a:ext cx="42119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Заявитель- Физическое лицо/ООО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90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836712"/>
            <a:ext cx="8424936" cy="554461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оформляется в электронной системе </a:t>
            </a: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nline.fasie.ru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часть информации из заявки автоматически переносится в разделы договора. </a:t>
            </a:r>
          </a:p>
          <a:p>
            <a:pPr marL="45720" indent="0" algn="ctr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!!!Обязательно!!!!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Скорректировать/доработать перенесенную в договор информацию по требованиям Фонда. 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отражены в данной презентации.</a:t>
            </a:r>
          </a:p>
          <a:p>
            <a:pPr marL="45720" indent="0" algn="ctr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договора-это проверка договора на соответствие требованиям Фонда. </a:t>
            </a:r>
          </a:p>
          <a:p>
            <a:pPr marL="4572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не соответствующий требованиям Фонда подписан не будет.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000"/>
          </a:solidFill>
        </p:spPr>
        <p:txBody>
          <a:bodyPr/>
          <a:lstStyle/>
          <a:p>
            <a:fld id="{637F723A-77FC-40A0-B1B0-9768910C67E5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02319"/>
            <a:ext cx="42119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888432" cy="432048"/>
          </a:xfrm>
        </p:spPr>
        <p:txBody>
          <a:bodyPr/>
          <a:lstStyle/>
          <a:p>
            <a:r>
              <a:rPr lang="ru-RU" dirty="0" smtClean="0"/>
              <a:t>Согласование договора</a:t>
            </a:r>
            <a:endParaRPr lang="ru-RU" dirty="0"/>
          </a:p>
        </p:txBody>
      </p:sp>
      <p:pic>
        <p:nvPicPr>
          <p:cNvPr id="8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7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83568" y="1052736"/>
            <a:ext cx="7848872" cy="51125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заполнить и 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поля договора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«Информация об исполнителе»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предприятия, как 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Выписке из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ЕГРЮЛ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адрес, как в Выписке из ЕГРЮЛ (включая кв.,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пом. и прочее)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руководителя, как в Выписке из ЕГРЮЛ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банка, как в справке из банка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ОКВЭД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.19 «Научные исследования и разработки в области естественных и технических наук»,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 Выписке из ЕГРЮЛ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Учредители, как в Выписке из ЕГРЮЛ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000"/>
          </a:solidFill>
        </p:spPr>
        <p:txBody>
          <a:bodyPr/>
          <a:lstStyle/>
          <a:p>
            <a:fld id="{637F723A-77FC-40A0-B1B0-9768910C67E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10253" y="260648"/>
            <a:ext cx="2999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</a:t>
            </a:r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0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512" y="1052736"/>
            <a:ext cx="8712968" cy="56886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Прикрепить цветные копии документов- ОДИН документ ОДИН файл, страницы перевернуты в одну сторону!</a:t>
            </a:r>
          </a:p>
          <a:p>
            <a:pPr marL="0" indent="0" algn="ctr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ЕГРЮЛ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ЕГРЮЛ, выданная ФНС РФ не ранее чем за 6 мес. до даты подачи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договора.</a:t>
            </a:r>
          </a:p>
          <a:p>
            <a:pPr marL="388620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реестра МСП-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реестра МСП (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://ofd.nalog.ru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88620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Учредительные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документы-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Скан-копия всех страниц Устава. </a:t>
            </a:r>
          </a:p>
          <a:p>
            <a:pPr marL="388620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Банковская справка о наличии или открытии банковского счета-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подтверждающий наличие или открытие банковского счета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грантополучателя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(обязательно заверенный печатью банка и подписью сотрудника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88620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полномочия представителя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приказ или решение о назначении руководителя.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000"/>
          </a:solidFill>
        </p:spPr>
        <p:txBody>
          <a:bodyPr/>
          <a:lstStyle/>
          <a:p>
            <a:fld id="{637F723A-77FC-40A0-B1B0-9768910C67E5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0253" y="260648"/>
            <a:ext cx="2999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algn="ctr"/>
            <a:r>
              <a:rPr lang="ru-RU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</a:t>
            </a:r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4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505" y="641959"/>
            <a:ext cx="8928991" cy="609940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endParaRPr lang="en-US" sz="2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«Сотрудники»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(научные)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(штатные и внештатные)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выполняющих НИОКР. </a:t>
            </a:r>
          </a:p>
          <a:p>
            <a:pPr marL="0" indent="0" algn="just">
              <a:buNone/>
            </a:pP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Научная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команда в заявке, которую оценивали эксперты, должна быть в договоре.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Приложить согласия на обработку персональных данных на всех сотрудников.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список сотрудников </a:t>
            </a: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расширить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средств гранта оплачиваются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руководитель, бухгалтер, научный руководитель, научные сотрудники, программисты, инженеры и пр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научные должности. </a:t>
            </a:r>
          </a:p>
          <a:p>
            <a:pPr marL="0" indent="0" algn="just">
              <a:buNone/>
            </a:pPr>
            <a:r>
              <a:rPr lang="ru-RU" sz="2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оплачиваются: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Менеджеры, начальники отделов, коммерческие директора, продавцы, юристы, экономисты, помощники и пр.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должны быть на русском языке.</a:t>
            </a:r>
          </a:p>
          <a:p>
            <a:pPr marL="45720" indent="0">
              <a:buNone/>
            </a:pP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«Основные сведения»</a:t>
            </a:r>
          </a:p>
          <a:p>
            <a:pPr marL="45720" indent="0" algn="ctr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гранта выделяются  только на НИОКР ( чтобы попробовать работает или нет), результатом должен быть прототип/опытный образец </a:t>
            </a:r>
            <a:endParaRPr lang="ru-RU" sz="2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6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НИОКР 1-ого года (этапа) реализации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СТАРТ-1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тема договора на Старт-1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«Разработка и испытания/тестирование опытного образца/прототипа ……»)</a:t>
            </a:r>
          </a:p>
          <a:p>
            <a:pPr marL="0" indent="0">
              <a:buNone/>
            </a:pP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НИОКР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2-ого года 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(этапа) реализации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проекта-планируемые работы на следующий год. (1 предложение)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СТАРТ-2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«Доработка опытного образца/прототипа ….»).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Старт-2 не предполагаются, можно поставить прочерк ( - )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000"/>
          </a:solidFill>
        </p:spPr>
        <p:txBody>
          <a:bodyPr/>
          <a:lstStyle/>
          <a:p>
            <a:fld id="{637F723A-77FC-40A0-B1B0-9768910C67E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910253" y="260648"/>
            <a:ext cx="2999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</a:t>
            </a:r>
          </a:p>
        </p:txBody>
      </p:sp>
    </p:spTree>
    <p:extLst>
      <p:ext uri="{BB962C8B-B14F-4D97-AF65-F5344CB8AC3E}">
        <p14:creationId xmlns:p14="http://schemas.microsoft.com/office/powerpoint/2010/main" val="3462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328592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«Техническое задание</a:t>
            </a:r>
            <a:r>
              <a:rPr lang="ru-RU" sz="1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заполняется на текущий год работы</a:t>
            </a:r>
          </a:p>
          <a:p>
            <a:pPr marL="45720" indent="0" algn="just">
              <a:buNone/>
            </a:pPr>
            <a:endParaRPr lang="ru-RU" sz="1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выполнения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НИОКР-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из названия НИОКР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или 2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повелительном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наклонении.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указать основные научно- технические проблемы, на решение которых направлено выполнение НИОКР этого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Не работы и задачи,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проблемы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научно-технического продукта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области применения разрабатываемой продукции и категории потенциальных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параметры, определяющие количественные характеристики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продукции-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выполнение которых должна обеспечивать разрабатываемая продукция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параметры (характеристики, показатели эффективности применения), определяющие выполнение продукцией своих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7 цифровых значений;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входные воздействия (сигналы, информационные данные, механические воздействия и т.п.), необходимые для выполнения продукцией заданных функций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 реакции (сигналы, информационные данные, действия и т.п.) обеспечиваемые продукцией в результате выполнения своих функций. 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 описать все параметры 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56316" y="260648"/>
            <a:ext cx="2507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Техническое задание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8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36989"/>
            <a:ext cx="8856984" cy="5616624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«Техническое задание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502920" indent="-457200"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труктивные требования 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продукции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массогабаритные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02920" indent="-45720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исполнения, товарные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формы;</a:t>
            </a:r>
          </a:p>
          <a:p>
            <a:pPr marL="502920" indent="-45720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аппаратной части программных комплексов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02920" indent="-45720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эксплуатации; </a:t>
            </a:r>
          </a:p>
          <a:p>
            <a:pPr marL="45720" indent="0"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 проектов и ПАК нужно описать системные, серверные требования, основные модули, язык программирования 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прочее</a:t>
            </a:r>
          </a:p>
          <a:p>
            <a:pPr marL="45720" indent="0" algn="just">
              <a:buNone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категорий комплектующих и материалов (входящих в состав разрабатываемого продукта (изделия) или используемых в процессе его разработки и изготовления)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средства гранта требуется приобрести материалы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сырье/ комплектующие,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необходимо указать что планируете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закупать (оборудование, устройства, серверы, компьютеры, измерительные приборы на средства гранта нельзя покупать). Если не требуется, можно написать «не требуется» . Комплектующие предусмотрены для использования</a:t>
            </a:r>
            <a:r>
              <a:rPr lang="ru-RU" sz="1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грантополучателем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привлеченными организациями.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НИОКР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выбрать из списка отчеты, которые будут разработаны в процессе выполнения работ. НТО-обязательно, остальные отчеты выбираете исходя из проекта. </a:t>
            </a:r>
            <a:r>
              <a:rPr lang="ru-RU" sz="1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отчетов не корректировать. </a:t>
            </a:r>
            <a:endParaRPr lang="ru-RU" sz="16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56316" y="260648"/>
            <a:ext cx="2507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Техническое задание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136904" cy="568863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«Смета</a:t>
            </a:r>
            <a:r>
              <a:rPr lang="ru-RU" sz="2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45720" indent="0">
              <a:buNone/>
            </a:pPr>
            <a:endParaRPr lang="ru-RU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заполнения доступна одна статья сметы, которую необходимо заполнить, если для выполнения работ  (НИР и/или ОКР) будут привлечены дополнительные организации.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работу должен выполнять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грантополучатель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работ, выполняемых сторонними юридическими лицами, ИП и плательщиками </a:t>
            </a:r>
            <a:r>
              <a:rPr lang="ru-RU" sz="1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НПД</a:t>
            </a:r>
          </a:p>
          <a:p>
            <a:pPr marL="0" indent="0" algn="ctr">
              <a:buNone/>
            </a:pPr>
            <a:r>
              <a:rPr lang="ru-RU" sz="1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 </a:t>
            </a:r>
            <a:r>
              <a:rPr lang="ru-RU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суммы </a:t>
            </a:r>
            <a:r>
              <a:rPr lang="ru-RU" sz="1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гранта, как по сумме, так и по объему работ в КП);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сформулировать так, чтобы они имели отношение к теме договора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 договор с привлеченными организациями должен быть именно в таких формулировках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работа должна быть в новой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строчке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привлеченных организаций должны быть отражены в календарном плане вместе с Вашими работами, на том этапе, на котором они будут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 (скопировать и вставить)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работы по договору выполняются собственными силами (штатными и внештатными сотрудниками), заполнять радел не нужно.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723A-77FC-40A0-B1B0-9768910C67E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202313"/>
            <a:ext cx="432048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7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935373" y="260648"/>
            <a:ext cx="948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СМЕТА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4"/>
          <p:cNvSpPr txBox="1">
            <a:spLocks/>
          </p:cNvSpPr>
          <p:nvPr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7F723A-77FC-40A0-B1B0-9768910C67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8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3688</TotalTime>
  <Words>1443</Words>
  <Application>Microsoft Office PowerPoint</Application>
  <PresentationFormat>Экран (4:3)</PresentationFormat>
  <Paragraphs>182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Оформление договора для победителей программы «Старт» </vt:lpstr>
      <vt:lpstr>Физическое лицо</vt:lpstr>
      <vt:lpstr>Согласование договора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Ovchinnikov</dc:creator>
  <cp:lastModifiedBy>Прохоренкова Анастасия Сергеевна</cp:lastModifiedBy>
  <cp:revision>89</cp:revision>
  <dcterms:created xsi:type="dcterms:W3CDTF">2016-05-06T08:59:45Z</dcterms:created>
  <dcterms:modified xsi:type="dcterms:W3CDTF">2021-12-07T06:51:54Z</dcterms:modified>
</cp:coreProperties>
</file>